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80" autoAdjust="0"/>
  </p:normalViewPr>
  <p:slideViewPr>
    <p:cSldViewPr snapToGrid="0" showGuides="1">
      <p:cViewPr varScale="1">
        <p:scale>
          <a:sx n="48" d="100"/>
          <a:sy n="48" d="100"/>
        </p:scale>
        <p:origin x="2280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777A0-8954-4A81-BD36-FDD3E4D79729}" type="datetimeFigureOut">
              <a:rPr lang="es-AR" smtClean="0"/>
              <a:t>21/03/2018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D56D8-BA80-4664-9B77-75DA41D4C9B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37624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49688" y="547688"/>
            <a:ext cx="1901825" cy="27447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97814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2" y="3077291"/>
            <a:ext cx="5829301" cy="2123370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7" y="5613403"/>
            <a:ext cx="4800601" cy="25315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4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3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2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29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CBCF-E95E-4C22-9106-9911E7ABC085}" type="datetime1">
              <a:rPr lang="es-ES" smtClean="0"/>
              <a:pPr/>
              <a:t>21/03/2018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CB20-CA6E-3C4F-B19F-C5F53707298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0622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42902" y="396706"/>
            <a:ext cx="6172201" cy="1651001"/>
          </a:xfrm>
          <a:prstGeom prst="rect">
            <a:avLst/>
          </a:prstGeom>
        </p:spPr>
        <p:txBody>
          <a:bodyPr vert="horz" lIns="95750" tIns="47874" rIns="95750" bIns="47874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2" y="2311403"/>
            <a:ext cx="6172201" cy="6537502"/>
          </a:xfrm>
          <a:prstGeom prst="rect">
            <a:avLst/>
          </a:prstGeom>
        </p:spPr>
        <p:txBody>
          <a:bodyPr vert="horz" lIns="95750" tIns="47874" rIns="95750" bIns="47874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42904" y="9181402"/>
            <a:ext cx="1600201" cy="527402"/>
          </a:xfrm>
          <a:prstGeom prst="rect">
            <a:avLst/>
          </a:prstGeom>
        </p:spPr>
        <p:txBody>
          <a:bodyPr vert="horz" lIns="95750" tIns="47874" rIns="95750" bIns="47874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D087B-7440-45A0-8078-664AAA4F5F80}" type="datetime1">
              <a:rPr lang="es-ES" smtClean="0"/>
              <a:pPr/>
              <a:t>21/03/2018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43158" y="9181402"/>
            <a:ext cx="2171702" cy="527402"/>
          </a:xfrm>
          <a:prstGeom prst="rect">
            <a:avLst/>
          </a:prstGeom>
        </p:spPr>
        <p:txBody>
          <a:bodyPr vert="horz" lIns="95750" tIns="47874" rIns="95750" bIns="47874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914907" y="9181402"/>
            <a:ext cx="1600201" cy="527402"/>
          </a:xfrm>
          <a:prstGeom prst="rect">
            <a:avLst/>
          </a:prstGeom>
        </p:spPr>
        <p:txBody>
          <a:bodyPr vert="horz" lIns="95750" tIns="47874" rIns="95750" bIns="4787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DCB20-CA6E-3C4F-B19F-C5F53707298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403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478743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057" indent="-359057" algn="l" defTabSz="478743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958" indent="-299215" algn="l" defTabSz="478743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863" indent="-239372" algn="l" defTabSz="478743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605" indent="-239372" algn="l" defTabSz="478743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350" indent="-239372" algn="l" defTabSz="478743" rtl="0" eaLnBrk="1" latinLnBrk="0" hangingPunct="1">
        <a:spcBef>
          <a:spcPct val="20000"/>
        </a:spcBef>
        <a:buFont typeface="Arial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094" indent="-239372" algn="l" defTabSz="478743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1839" indent="-239372" algn="l" defTabSz="478743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0585" indent="-239372" algn="l" defTabSz="478743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9328" indent="-239372" algn="l" defTabSz="478743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787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743" algn="l" defTabSz="4787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489" algn="l" defTabSz="4787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231" algn="l" defTabSz="4787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4978" algn="l" defTabSz="4787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3723" algn="l" defTabSz="4787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467" algn="l" defTabSz="4787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210" algn="l" defTabSz="4787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29955" algn="l" defTabSz="4787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ACE8B1D-65A8-4235-812B-A2EEA9952D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8541" y="8358150"/>
            <a:ext cx="2189459" cy="1547850"/>
          </a:xfrm>
          <a:prstGeom prst="rect">
            <a:avLst/>
          </a:prstGeom>
        </p:spPr>
      </p:pic>
      <p:sp>
        <p:nvSpPr>
          <p:cNvPr id="157" name="CustomShape 1">
            <a:extLst>
              <a:ext uri="{FF2B5EF4-FFF2-40B4-BE49-F238E27FC236}">
                <a16:creationId xmlns:a16="http://schemas.microsoft.com/office/drawing/2014/main" id="{BD355B59-491B-4BF3-9676-4A6B502FF234}"/>
              </a:ext>
            </a:extLst>
          </p:cNvPr>
          <p:cNvSpPr/>
          <p:nvPr/>
        </p:nvSpPr>
        <p:spPr>
          <a:xfrm>
            <a:off x="428400" y="377910"/>
            <a:ext cx="5516280" cy="11828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8080" tIns="59040" rIns="118080" bIns="59040"/>
          <a:lstStyle/>
          <a:p>
            <a:pPr>
              <a:lnSpc>
                <a:spcPct val="100000"/>
              </a:lnSpc>
            </a:pPr>
            <a:r>
              <a:rPr lang="es-AR" sz="1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Secundaria básica </a:t>
            </a:r>
            <a:endParaRPr lang="es-A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s-A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Ciencias Sociales </a:t>
            </a:r>
            <a:endParaRPr lang="es-A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Serie SAVIA</a:t>
            </a:r>
            <a:endParaRPr lang="es-A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Line 2">
            <a:extLst>
              <a:ext uri="{FF2B5EF4-FFF2-40B4-BE49-F238E27FC236}">
                <a16:creationId xmlns:a16="http://schemas.microsoft.com/office/drawing/2014/main" id="{434D1E66-96E1-45CA-9653-5317512A3CE2}"/>
              </a:ext>
            </a:extLst>
          </p:cNvPr>
          <p:cNvSpPr/>
          <p:nvPr/>
        </p:nvSpPr>
        <p:spPr>
          <a:xfrm>
            <a:off x="428400" y="1499550"/>
            <a:ext cx="6014160" cy="39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9" name="Line 3">
            <a:extLst>
              <a:ext uri="{FF2B5EF4-FFF2-40B4-BE49-F238E27FC236}">
                <a16:creationId xmlns:a16="http://schemas.microsoft.com/office/drawing/2014/main" id="{CD3CE130-694E-4E5F-AAE5-F6266418C00F}"/>
              </a:ext>
            </a:extLst>
          </p:cNvPr>
          <p:cNvSpPr/>
          <p:nvPr/>
        </p:nvSpPr>
        <p:spPr>
          <a:xfrm>
            <a:off x="428400" y="4798170"/>
            <a:ext cx="6014160" cy="39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1" name="CustomShape 4">
            <a:extLst>
              <a:ext uri="{FF2B5EF4-FFF2-40B4-BE49-F238E27FC236}">
                <a16:creationId xmlns:a16="http://schemas.microsoft.com/office/drawing/2014/main" id="{EE74652F-0DE1-410E-8C1C-9CFD722C2788}"/>
              </a:ext>
            </a:extLst>
          </p:cNvPr>
          <p:cNvSpPr/>
          <p:nvPr/>
        </p:nvSpPr>
        <p:spPr>
          <a:xfrm>
            <a:off x="428400" y="1586910"/>
            <a:ext cx="4367880" cy="309465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8080" tIns="59040" rIns="118080" bIns="59040" anchor="ctr"/>
          <a:lstStyle/>
          <a:p>
            <a:pPr algn="just">
              <a:lnSpc>
                <a:spcPct val="100000"/>
              </a:lnSpc>
            </a:pPr>
            <a:r>
              <a:rPr lang="es-AR" sz="1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 proyecto SAVIA es una propuesta educativa centrada en el estudiante y en las nuevas formas de enseñar. </a:t>
            </a:r>
            <a:endParaRPr lang="es-AR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AR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AR" sz="12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바탕"/>
              </a:rPr>
              <a:t>Títulos que integran la serie de Ciencias Sociales para la Secundaria básica:</a:t>
            </a:r>
            <a:endParaRPr lang="es-AR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AR" sz="12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바탕"/>
              </a:rPr>
              <a:t>Ciencias Sociales. </a:t>
            </a:r>
            <a:endParaRPr lang="es-AR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AR" sz="12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바탕"/>
              </a:rPr>
              <a:t>Geografía. </a:t>
            </a:r>
            <a:r>
              <a:rPr lang="es-AR" sz="1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바탕"/>
              </a:rPr>
              <a:t>Conformación del espacio geográfico.</a:t>
            </a:r>
            <a:endParaRPr lang="es-AR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AR" sz="12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바탕"/>
              </a:rPr>
              <a:t>Geografía I. </a:t>
            </a:r>
            <a:r>
              <a:rPr lang="es-AR" sz="1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바탕"/>
              </a:rPr>
              <a:t>Ambientes y población en el mundo.</a:t>
            </a:r>
            <a:endParaRPr lang="es-AR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AR" sz="12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바탕"/>
              </a:rPr>
              <a:t>Geografìa II</a:t>
            </a:r>
            <a:r>
              <a:rPr lang="es-AR" sz="1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바탕"/>
              </a:rPr>
              <a:t>. Estados y territorios en el mundo.</a:t>
            </a:r>
            <a:endParaRPr lang="es-AR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AR" sz="12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바탕"/>
              </a:rPr>
              <a:t>Historia</a:t>
            </a:r>
            <a:r>
              <a:rPr lang="es-AR" sz="1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바탕"/>
              </a:rPr>
              <a:t>. De los comienzos de la humanidad hasta el siglo XVI.</a:t>
            </a:r>
            <a:endParaRPr lang="es-AR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AR" sz="12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바탕"/>
              </a:rPr>
              <a:t>Historia</a:t>
            </a:r>
            <a:r>
              <a:rPr lang="es-AR" sz="1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바탕"/>
              </a:rPr>
              <a:t>. América y Europa entre los siglos XIV y XVIII.</a:t>
            </a:r>
            <a:endParaRPr lang="es-AR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AR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AR" sz="1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Adecuación curricular a:</a:t>
            </a:r>
            <a:endParaRPr lang="es-AR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AR" sz="1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1°, 2° y 3° de la educación secundaria de 6 años.</a:t>
            </a:r>
            <a:r>
              <a:rPr lang="es-A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</a:t>
            </a:r>
            <a:endParaRPr lang="es-AR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AR" sz="1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7° de primaria, 1° y 2° de secundaria de 5 años.</a:t>
            </a:r>
            <a:endParaRPr lang="es-AR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CustomShape 5">
            <a:extLst>
              <a:ext uri="{FF2B5EF4-FFF2-40B4-BE49-F238E27FC236}">
                <a16:creationId xmlns:a16="http://schemas.microsoft.com/office/drawing/2014/main" id="{4EBE8564-3034-4F36-9C99-9242F51E2A38}"/>
              </a:ext>
            </a:extLst>
          </p:cNvPr>
          <p:cNvSpPr/>
          <p:nvPr/>
        </p:nvSpPr>
        <p:spPr>
          <a:xfrm>
            <a:off x="428760" y="4939740"/>
            <a:ext cx="2888280" cy="46324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8080" tIns="59040" rIns="118080" bIns="59040" anchor="ctr"/>
          <a:lstStyle/>
          <a:p>
            <a:pPr algn="just">
              <a:lnSpc>
                <a:spcPct val="100000"/>
              </a:lnSpc>
            </a:pPr>
            <a:r>
              <a:rPr lang="es-AR" sz="1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Libro:</a:t>
            </a:r>
            <a:endParaRPr lang="es-AR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0880" indent="-110520" algn="just">
              <a:lnSpc>
                <a:spcPct val="100000"/>
              </a:lnSpc>
            </a:pPr>
            <a:endParaRPr lang="es-AR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6040" indent="-17568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AR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Enfoque</a:t>
            </a:r>
            <a:r>
              <a:rPr lang="es-AR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desde los actores sociales, sus actividades y problemáticas.</a:t>
            </a:r>
            <a:endParaRPr lang="es-AR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s-AR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6040" indent="-17568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AR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Propuesta participativa: </a:t>
            </a:r>
            <a:r>
              <a:rPr lang="es-AR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los alumnos “completan” el libro con sus saberes y experiencias.</a:t>
            </a:r>
            <a:endParaRPr lang="es-AR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s-AR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6040" indent="-17568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AR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Taller de Ciencias sociales, de Geografía y de Historia:</a:t>
            </a:r>
            <a:r>
              <a:rPr lang="es-AR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describen procedimientos propios de esta área del conocimiento y proponen actividades para desarrollar diversas capacidades, como análisis crítico, estadística, comparación...</a:t>
            </a:r>
            <a:endParaRPr lang="es-AR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s-AR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6040" indent="-17568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AR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Sección de </a:t>
            </a:r>
            <a:r>
              <a:rPr lang="es-AR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comprensión lectora </a:t>
            </a:r>
            <a:r>
              <a:rPr lang="es-AR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en todas las unidades, con variedad de textos:</a:t>
            </a:r>
            <a:endParaRPr lang="es-AR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lang="es-AR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Documentos de época: crónicas, grabados, diarios de viajeros...</a:t>
            </a:r>
            <a:endParaRPr lang="es-AR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lang="es-AR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Textos de divulgación y de actualidad.</a:t>
            </a:r>
            <a:endParaRPr lang="es-AR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lang="es-AR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Textos literarios.</a:t>
            </a:r>
            <a:endParaRPr lang="es-AR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lang="es-AR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Publicaciones de organismos internacionales.</a:t>
            </a:r>
            <a:endParaRPr lang="es-AR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lang="es-AR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Infografías.</a:t>
            </a:r>
            <a:endParaRPr lang="es-AR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lang="es-AR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Producciones artísticas.</a:t>
            </a:r>
            <a:endParaRPr lang="es-AR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3" name="Line 6">
            <a:extLst>
              <a:ext uri="{FF2B5EF4-FFF2-40B4-BE49-F238E27FC236}">
                <a16:creationId xmlns:a16="http://schemas.microsoft.com/office/drawing/2014/main" id="{25B53BD4-B049-41F3-AD19-8F01064C2DC0}"/>
              </a:ext>
            </a:extLst>
          </p:cNvPr>
          <p:cNvSpPr/>
          <p:nvPr/>
        </p:nvSpPr>
        <p:spPr>
          <a:xfrm>
            <a:off x="505440" y="760890"/>
            <a:ext cx="2846160" cy="195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/>
        </p:style>
      </p:sp>
      <p:pic>
        <p:nvPicPr>
          <p:cNvPr id="164" name="Picture 4">
            <a:extLst>
              <a:ext uri="{FF2B5EF4-FFF2-40B4-BE49-F238E27FC236}">
                <a16:creationId xmlns:a16="http://schemas.microsoft.com/office/drawing/2014/main" id="{94116782-264E-42D4-9C68-ACCE751F9B62}"/>
              </a:ext>
            </a:extLst>
          </p:cNvPr>
          <p:cNvPicPr/>
          <p:nvPr/>
        </p:nvPicPr>
        <p:blipFill>
          <a:blip r:embed="rId4"/>
          <a:stretch/>
        </p:blipFill>
        <p:spPr>
          <a:xfrm>
            <a:off x="4857840" y="1934790"/>
            <a:ext cx="1428480" cy="20681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5" name="CustomShape 7">
            <a:extLst>
              <a:ext uri="{FF2B5EF4-FFF2-40B4-BE49-F238E27FC236}">
                <a16:creationId xmlns:a16="http://schemas.microsoft.com/office/drawing/2014/main" id="{595B1C04-CC30-47C3-B5D4-0DCB9795F62D}"/>
              </a:ext>
            </a:extLst>
          </p:cNvPr>
          <p:cNvSpPr/>
          <p:nvPr/>
        </p:nvSpPr>
        <p:spPr>
          <a:xfrm>
            <a:off x="3571920" y="5185050"/>
            <a:ext cx="2571480" cy="1252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s-A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6040" indent="-17568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AR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Redes conceptuales </a:t>
            </a:r>
            <a:r>
              <a:rPr lang="es-AR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para integrar y autoevaluar los aprendizajes de cada unidad.</a:t>
            </a:r>
            <a:endParaRPr lang="es-AR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s-AR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6040" indent="-17568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AR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Aspectos interdisciplinares: </a:t>
            </a:r>
            <a:r>
              <a:rPr lang="es-AR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Retos, Taller de debate, Proyecto ambiental.</a:t>
            </a:r>
            <a:endParaRPr lang="es-AR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CustomShape 8">
            <a:extLst>
              <a:ext uri="{FF2B5EF4-FFF2-40B4-BE49-F238E27FC236}">
                <a16:creationId xmlns:a16="http://schemas.microsoft.com/office/drawing/2014/main" id="{1AF0DDD5-9BC6-4C09-9CB8-2EBF5192F69B}"/>
              </a:ext>
            </a:extLst>
          </p:cNvPr>
          <p:cNvSpPr/>
          <p:nvPr/>
        </p:nvSpPr>
        <p:spPr>
          <a:xfrm>
            <a:off x="3714840" y="6732960"/>
            <a:ext cx="2571480" cy="18275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8080" tIns="59040" rIns="118080" bIns="59040"/>
          <a:lstStyle/>
          <a:p>
            <a:pPr marL="110880" indent="-110520" algn="just">
              <a:lnSpc>
                <a:spcPct val="100000"/>
              </a:lnSpc>
            </a:pPr>
            <a:r>
              <a:rPr lang="es-AR" sz="1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Además, para el docente:</a:t>
            </a:r>
            <a:endParaRPr lang="es-AR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0880" indent="-110520" algn="just">
              <a:lnSpc>
                <a:spcPct val="100000"/>
              </a:lnSpc>
            </a:pPr>
            <a:endParaRPr lang="es-AR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0880" indent="-1105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AR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s-AR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Guía docente </a:t>
            </a:r>
            <a:r>
              <a:rPr lang="es-AR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impresa con sugerencias para la planificación, solucionario, sugerencias didácticas, ecétera, y entorno digital con contenidos digitales asociados al libro y exclusivos del profesor. </a:t>
            </a:r>
            <a:endParaRPr lang="es-AR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AR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AR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AR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CustomShape 12">
            <a:extLst>
              <a:ext uri="{FF2B5EF4-FFF2-40B4-BE49-F238E27FC236}">
                <a16:creationId xmlns:a16="http://schemas.microsoft.com/office/drawing/2014/main" id="{C3D40F9B-B986-4DC7-9C9D-7FC705962CCC}"/>
              </a:ext>
            </a:extLst>
          </p:cNvPr>
          <p:cNvSpPr/>
          <p:nvPr/>
        </p:nvSpPr>
        <p:spPr>
          <a:xfrm>
            <a:off x="3698858" y="168112"/>
            <a:ext cx="2880000" cy="104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s-AR" sz="1000" b="1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Savia digital </a:t>
            </a:r>
            <a:endParaRPr lang="es-AR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s-AR" sz="95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Entorno personalizado de enseñanza y aprendizaje con recursos multimediales para los alumnos y para los docentes, actividades para asignar y la posibilidad de realizar seguimiento de los aprendizajes. Uso adaptable a las habilidades digitales de los docentes.</a:t>
            </a:r>
            <a:endParaRPr lang="es-AR" sz="95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39792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17110</TotalTime>
  <Words>341</Words>
  <Application>Microsoft Office PowerPoint</Application>
  <PresentationFormat>A4 (210 x 297 mm)</PresentationFormat>
  <Paragraphs>42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바탕</vt:lpstr>
      <vt:lpstr>Arial</vt:lpstr>
      <vt:lpstr>Calibri</vt:lpstr>
      <vt:lpstr>Courier New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Fichas de producto 2018</dc:title>
  <dc:creator>vamerio</dc:creator>
  <dc:description/>
  <cp:lastModifiedBy>Corso Heduan, Pablo Agustín</cp:lastModifiedBy>
  <cp:revision>985</cp:revision>
  <cp:lastPrinted>2014-08-25T16:34:07Z</cp:lastPrinted>
  <dcterms:created xsi:type="dcterms:W3CDTF">2014-07-23T15:34:24Z</dcterms:created>
  <dcterms:modified xsi:type="dcterms:W3CDTF">2018-03-21T19:40:11Z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Fichas de producto 2018</vt:lpwstr>
  </property>
  <property fmtid="{D5CDD505-2E9C-101B-9397-08002B2CF9AE}" pid="3" name="SlideDescription">
    <vt:lpwstr/>
  </property>
</Properties>
</file>